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65" r:id="rId6"/>
    <p:sldId id="261" r:id="rId7"/>
    <p:sldId id="264" r:id="rId8"/>
    <p:sldId id="267" r:id="rId9"/>
    <p:sldId id="271" r:id="rId10"/>
    <p:sldId id="268" r:id="rId11"/>
    <p:sldId id="262" r:id="rId12"/>
  </p:sldIdLst>
  <p:sldSz cx="12192000" cy="6858000"/>
  <p:notesSz cx="12192000" cy="6858000"/>
  <p:embeddedFontLst>
    <p:embeddedFont>
      <p:font typeface="Lato Light" panose="020F0502020204030203" pitchFamily="34" charset="0"/>
      <p:regular r:id="rId13"/>
      <p:italic r:id="rId14"/>
    </p:embeddedFont>
  </p:embeddedFontLst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8D3"/>
    <a:srgbClr val="CDDFF0"/>
    <a:srgbClr val="E7F5FD"/>
    <a:srgbClr val="BCD8EF"/>
    <a:srgbClr val="123C84"/>
    <a:srgbClr val="6CADD3"/>
    <a:srgbClr val="E8F1FA"/>
    <a:srgbClr val="F3F8FD"/>
    <a:srgbClr val="0006FD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/>
    <p:restoredTop sz="94699"/>
  </p:normalViewPr>
  <p:slideViewPr>
    <p:cSldViewPr snapToGrid="0" showGuides="1">
      <p:cViewPr varScale="1">
        <p:scale>
          <a:sx n="110" d="100"/>
          <a:sy n="110" d="100"/>
        </p:scale>
        <p:origin x="960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слайд"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85452" y="2582999"/>
            <a:ext cx="9144000" cy="2387600"/>
          </a:xfrm>
        </p:spPr>
        <p:txBody>
          <a:bodyPr anchor="ctr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Panton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924032" y="319422"/>
            <a:ext cx="1874240" cy="5111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17D31F-4F6C-E23F-AC6C-E7D7E69C7C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>
          <a:xfrm>
            <a:off x="9643654" y="1226732"/>
            <a:ext cx="1766893" cy="1478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B2E4E7-8788-C7E6-3CC7-C15D90D9B2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19" y="192993"/>
            <a:ext cx="2529013" cy="8861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F51DAC-BA5D-18DB-798E-700025BBE8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>
          <a:xfrm>
            <a:off x="433039" y="1412795"/>
            <a:ext cx="3275515" cy="6111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53D1A6B-2915-BA56-8257-C35683A3314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49" y="3279214"/>
            <a:ext cx="4811518" cy="512564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101C79-87E5-E640-1653-743B03BE147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-404038" y="5771052"/>
            <a:ext cx="3497580" cy="611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609EAB-79CE-6B1E-36C5-EBA50EAC8D6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5846445" y="5417150"/>
            <a:ext cx="2813080" cy="6111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31D4E2B-B8D3-6DA1-0D45-6E2893E32A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 bwMode="auto">
          <a:xfrm>
            <a:off x="3708555" y="5004868"/>
            <a:ext cx="1766893" cy="14782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DC6B1C3-AB44-0C85-C306-7732185AE9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6445219" y="1592538"/>
            <a:ext cx="3275515" cy="6111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8679E5-7FB7-9618-6997-A76AC98C03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" y="8854"/>
            <a:ext cx="1403941" cy="14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943C6-F024-7984-CC2E-C93420DF40B5}"/>
              </a:ext>
            </a:extLst>
          </p:cNvPr>
          <p:cNvSpPr txBox="1"/>
          <p:nvPr userDrawn="1"/>
        </p:nvSpPr>
        <p:spPr bwMode="auto">
          <a:xfrm>
            <a:off x="1566133" y="331786"/>
            <a:ext cx="193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Компьютерное зрение в лучевой диагностике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597552" y="0"/>
            <a:ext cx="8703927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/>
                </a:solidFill>
                <a:latin typeface="Panton Bold"/>
              </a:defRPr>
            </a:lvl1pPr>
          </a:lstStyle>
          <a:p>
            <a:pPr>
              <a:defRPr/>
            </a:pPr>
            <a:r>
              <a:rPr lang="ru-RU"/>
              <a:t>ОБРАЗЕЦ </a:t>
            </a:r>
            <a:r>
              <a:rPr lang="en-US"/>
              <a:t> </a:t>
            </a:r>
            <a:r>
              <a:rPr lang="ru-RU"/>
              <a:t>ЗАГОЛОВКА</a:t>
            </a:r>
            <a:endParaRPr/>
          </a:p>
        </p:txBody>
      </p:sp>
      <p:sp>
        <p:nvSpPr>
          <p:cNvPr id="16" name="Текст 2"/>
          <p:cNvSpPr>
            <a:spLocks noGrp="1"/>
          </p:cNvSpPr>
          <p:nvPr>
            <p:ph idx="1" hasCustomPrompt="1"/>
          </p:nvPr>
        </p:nvSpPr>
        <p:spPr bwMode="auto">
          <a:xfrm>
            <a:off x="636848" y="1481632"/>
            <a:ext cx="10939201" cy="4723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Panton"/>
              </a:defRPr>
            </a:lvl1pPr>
            <a:lvl2pPr marL="539750" indent="-177800">
              <a:buClrTx/>
              <a:buSzPct val="100000"/>
              <a:defRPr sz="1600">
                <a:solidFill>
                  <a:schemeClr val="tx1"/>
                </a:solidFill>
                <a:latin typeface="Panton"/>
              </a:defRPr>
            </a:lvl2pPr>
            <a:lvl3pPr marL="895350" indent="-177800">
              <a:buClrTx/>
              <a:buSzPct val="100000"/>
              <a:defRPr sz="1400">
                <a:solidFill>
                  <a:schemeClr val="tx1"/>
                </a:solidFill>
                <a:latin typeface="Panton"/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597552" y="6356350"/>
            <a:ext cx="4114800" cy="3651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Panton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Panton"/>
              </a:defRPr>
            </a:lvl1pPr>
          </a:lstStyle>
          <a:p>
            <a:pPr>
              <a:defRPr/>
            </a:pPr>
            <a:fld id="{8309CD9B-0259-4704-956C-B046440AE7FA}" type="slidenum">
              <a:rPr lang="ru-RU"/>
              <a:t>‹#›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26A06-E446-5C20-C9AB-ECAFE51250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08243"/>
            <a:ext cx="1992817" cy="5836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CF2786-F591-1417-FFD1-59BDEEFF7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9" y="6030465"/>
            <a:ext cx="2361673" cy="827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Заголовок и объект"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474456" y="6362578"/>
            <a:ext cx="4114800" cy="3651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Panton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  <a:latin typeface="Panton"/>
              </a:defRPr>
            </a:lvl1pPr>
          </a:lstStyle>
          <a:p>
            <a:pPr>
              <a:defRPr/>
            </a:pPr>
            <a:fld id="{8309CD9B-0259-4704-956C-B046440AE7FA}" type="slidenum">
              <a:rPr lang="ru-RU"/>
              <a:t>‹#›</a:t>
            </a:fld>
            <a:endParaRPr lang="ru-RU"/>
          </a:p>
        </p:txBody>
      </p:sp>
      <p:sp>
        <p:nvSpPr>
          <p:cNvPr id="15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864359" y="2928921"/>
            <a:ext cx="9632315" cy="1000156"/>
          </a:xfrm>
        </p:spPr>
        <p:txBody>
          <a:bodyPr tIns="36000" bIns="36000" anchor="ctr" anchorCtr="0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Panton Bold"/>
              </a:defRPr>
            </a:lvl1pPr>
          </a:lstStyle>
          <a:p>
            <a:pPr>
              <a:defRPr/>
            </a:pPr>
            <a:r>
              <a:rPr lang="ru-RU"/>
              <a:t>ОБРАЗЕЦ </a:t>
            </a:r>
            <a:r>
              <a:rPr lang="en-US"/>
              <a:t> </a:t>
            </a:r>
            <a:r>
              <a:rPr lang="ru-RU"/>
              <a:t>ЗАГОЛОВКА</a:t>
            </a: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13BFB4-6B60-8C9F-456E-B444880BF3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 bwMode="auto">
          <a:xfrm>
            <a:off x="8991602" y="182033"/>
            <a:ext cx="1766893" cy="14782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040230-F8DE-3769-D47D-3BE8EC34A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2360406" y="921173"/>
            <a:ext cx="3275515" cy="6111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7D1C56-0785-5E94-B42F-4CFFA96163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3749" y="3279214"/>
            <a:ext cx="4811518" cy="51256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992A2E-EDA6-B703-0D3E-0F688C9B43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0" y="5771052"/>
            <a:ext cx="3497580" cy="6111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C8D691-C646-0C64-21CA-C05FEB3DEBE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5846445" y="5417150"/>
            <a:ext cx="2813080" cy="6111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4BC13BA-0FA0-A357-8224-D720A7B6C0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6452839" y="1793231"/>
            <a:ext cx="3275515" cy="611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5D932E3-3789-DE72-B5DE-05F955047E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 bwMode="auto">
          <a:xfrm>
            <a:off x="3543011" y="5337471"/>
            <a:ext cx="1766893" cy="14782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1C15FD-BA9C-557B-D11B-D19DC96ACB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63" y="8854"/>
            <a:ext cx="1403941" cy="1403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A8C3B-49BA-3BEE-5DB0-FE66DC6CC5F2}"/>
              </a:ext>
            </a:extLst>
          </p:cNvPr>
          <p:cNvSpPr txBox="1"/>
          <p:nvPr userDrawn="1"/>
        </p:nvSpPr>
        <p:spPr bwMode="auto">
          <a:xfrm>
            <a:off x="1566133" y="331786"/>
            <a:ext cx="193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Компьютерное зрение в лучевой диагностике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Пользовательский макет без заголовка" preserve="1" userDrawn="1">
  <p:cSld name="2_Пользовательский макет без заголовка"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6EE9AB-572F-55FB-058B-6D8DDAC2BA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 bwMode="auto">
          <a:xfrm>
            <a:off x="6728753" y="1157599"/>
            <a:ext cx="1766893" cy="14782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AF212C-609E-97B9-6B1A-3D3121680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2034389" y="1665452"/>
            <a:ext cx="3275515" cy="611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F0B088-520E-5472-C387-B4FC369A02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3749" y="3279214"/>
            <a:ext cx="4811518" cy="51256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98ED55-73CE-CBC6-3C61-4C5C6F16EB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0" y="5771052"/>
            <a:ext cx="3497580" cy="611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53C898-7795-5ABB-6A8F-0D5E2005A5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5846445" y="5031912"/>
            <a:ext cx="2813080" cy="6111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8482B5-AE1F-E5D9-B0EC-6A56131059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57" t="20935" r="15957" b="11704"/>
          <a:stretch>
            <a:fillRect/>
          </a:stretch>
        </p:blipFill>
        <p:spPr bwMode="auto">
          <a:xfrm>
            <a:off x="3543011" y="5337471"/>
            <a:ext cx="1766893" cy="14782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881E3F-8C69-9BC0-2CA8-F7805460B5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9924032" y="319422"/>
            <a:ext cx="1874240" cy="5111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4D26825-E775-5F7E-0C4B-A08118E63A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019" y="192993"/>
            <a:ext cx="2529013" cy="8861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B5792F-0EF8-2554-D076-31CBFD993E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4" b="45666"/>
          <a:stretch>
            <a:fillRect/>
          </a:stretch>
        </p:blipFill>
        <p:spPr bwMode="auto">
          <a:xfrm>
            <a:off x="8748484" y="2193536"/>
            <a:ext cx="3275515" cy="6111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F2C90B-68FD-8F3B-14D2-E25253CED32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63" y="8854"/>
            <a:ext cx="1403941" cy="1403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E2E39-90DD-1A03-63D4-D966AF5F7EC7}"/>
              </a:ext>
            </a:extLst>
          </p:cNvPr>
          <p:cNvSpPr txBox="1"/>
          <p:nvPr userDrawn="1"/>
        </p:nvSpPr>
        <p:spPr bwMode="auto">
          <a:xfrm>
            <a:off x="1566133" y="331786"/>
            <a:ext cx="193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Компьютерное зрение в лучевой диагностике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Google Shape;89;g11c7487eef8_0_98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0" name="Google Shape;90;g11c7487eef8_0_98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1" name="Google Shape;91;g11c7487eef8_0_98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89898"/>
                </a:solidFill>
                <a:latin typeface="+mn-lt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fld id="{46220BB0-234D-476C-BB1D-67CFF2F29271}" type="datetimeFigureOut">
              <a:rPr lang="ru-RU"/>
              <a:t>26.10.2025</a:t>
            </a:fld>
            <a:endParaRPr lang="ru-RU"/>
          </a:p>
        </p:txBody>
      </p:sp>
      <p:sp>
        <p:nvSpPr>
          <p:cNvPr id="92" name="Google Shape;92;g11c7487eef8_0_98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89898"/>
                </a:solidFill>
                <a:latin typeface="+mn-lt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3" name="Google Shape;93;g11c7487eef8_0_98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fld id="{8309CD9B-0259-4704-956C-B046440AE7FA}" type="slidenum">
              <a:rPr lang="ru-RU"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862433" y="2552594"/>
            <a:ext cx="9144000" cy="2387600"/>
          </a:xfrm>
        </p:spPr>
        <p:txBody>
          <a:bodyPr anchor="ctr" anchorCtr="0">
            <a:normAutofit/>
          </a:bodyPr>
          <a:lstStyle/>
          <a:p>
            <a:pPr>
              <a:defRPr/>
            </a:pPr>
            <a:r>
              <a:rPr lang="en-US" sz="5400" dirty="0">
                <a:latin typeface="Panton Bold"/>
              </a:rPr>
              <a:t>HEADLINERS</a:t>
            </a:r>
            <a:br>
              <a:rPr lang="ru-RU" sz="4400" dirty="0">
                <a:latin typeface="Panton Bold"/>
              </a:rPr>
            </a:br>
            <a:br>
              <a:rPr lang="ru-RU" sz="4400" dirty="0">
                <a:latin typeface="Panton Bold"/>
              </a:rPr>
            </a:br>
            <a:r>
              <a:rPr lang="en-US" sz="2200" dirty="0">
                <a:latin typeface="Panton Bold"/>
              </a:rPr>
              <a:t>H</a:t>
            </a:r>
            <a:r>
              <a:rPr lang="en" sz="2200" dirty="0">
                <a:latin typeface="Panton Bold"/>
              </a:rPr>
              <a:t>eadliners_CXRForeignViewer</a:t>
            </a:r>
            <a:br>
              <a:rPr lang="ru-RU" sz="4000" dirty="0">
                <a:latin typeface="Panton Bold"/>
              </a:rPr>
            </a:br>
            <a:endParaRPr lang="ru-RU" sz="4000" dirty="0">
              <a:latin typeface="Panton Bold"/>
            </a:endParaRPr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685452" y="6282755"/>
            <a:ext cx="9144000" cy="7104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Panton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800" dirty="0"/>
              <a:t>Москва, 202</a:t>
            </a:r>
            <a:r>
              <a:rPr lang="en-US" sz="1800" dirty="0"/>
              <a:t>5</a:t>
            </a:r>
            <a:r>
              <a:rPr lang="ru-RU" sz="1800" dirty="0"/>
              <a:t> г.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47385EC-5C42-8FAB-F036-FC82C27143D6}"/>
              </a:ext>
            </a:extLst>
          </p:cNvPr>
          <p:cNvSpPr/>
          <p:nvPr/>
        </p:nvSpPr>
        <p:spPr>
          <a:xfrm>
            <a:off x="597552" y="4832615"/>
            <a:ext cx="6643559" cy="1215717"/>
          </a:xfrm>
          <a:prstGeom prst="rect">
            <a:avLst/>
          </a:prstGeom>
          <a:ln w="28575">
            <a:solidFill>
              <a:srgbClr val="0006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ru-RU" sz="4000" dirty="0"/>
              <a:t>ТЕХНИЧЕСКИЙ СЛАЙД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97552" y="1095510"/>
            <a:ext cx="1072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60606"/>
                </a:solidFill>
              </a:rPr>
              <a:t>7. Визуализация разработанного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2C1BD-921B-B390-481D-CA69A07679DB}"/>
              </a:ext>
            </a:extLst>
          </p:cNvPr>
          <p:cNvSpPr txBox="1"/>
          <p:nvPr/>
        </p:nvSpPr>
        <p:spPr bwMode="auto">
          <a:xfrm>
            <a:off x="597552" y="4803403"/>
            <a:ext cx="6643559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2800" dirty="0">
                <a:solidFill>
                  <a:srgbClr val="060606"/>
                </a:solidFill>
              </a:rPr>
              <a:t>8. Срок выполнения разработки: </a:t>
            </a:r>
            <a:endParaRPr lang="en-US" sz="2800" dirty="0">
              <a:solidFill>
                <a:srgbClr val="060606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solidFill>
                  <a:srgbClr val="060606"/>
                </a:solidFill>
              </a:rPr>
              <a:t>Speed: 4.6ms preprocess, 98.0ms inference, </a:t>
            </a:r>
            <a:br>
              <a:rPr lang="en-US" sz="2000" dirty="0">
                <a:solidFill>
                  <a:srgbClr val="060606"/>
                </a:solidFill>
              </a:rPr>
            </a:br>
            <a:r>
              <a:rPr lang="en-US" sz="2000" dirty="0">
                <a:solidFill>
                  <a:srgbClr val="060606"/>
                </a:solidFill>
              </a:rPr>
              <a:t>1.7ms postprocess per image at shape (1, 3, 640, 640)</a:t>
            </a:r>
            <a:endParaRPr lang="ru-RU" sz="2800" dirty="0">
              <a:solidFill>
                <a:srgbClr val="060606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DA102B-9963-7AF2-FB07-80DB7602F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r="4784"/>
          <a:stretch>
            <a:fillRect/>
          </a:stretch>
        </p:blipFill>
        <p:spPr>
          <a:xfrm>
            <a:off x="3962132" y="1781517"/>
            <a:ext cx="3278979" cy="2952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AB34B1-BAF4-C6F2-FB19-EC46B977E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5595" r="2426" b="5519"/>
          <a:stretch>
            <a:fillRect/>
          </a:stretch>
        </p:blipFill>
        <p:spPr>
          <a:xfrm>
            <a:off x="597552" y="1778523"/>
            <a:ext cx="3117921" cy="29497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176DEB-32A7-E534-D3F6-CC79ACEC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2324" r="2860" b="4652"/>
          <a:stretch>
            <a:fillRect/>
          </a:stretch>
        </p:blipFill>
        <p:spPr>
          <a:xfrm>
            <a:off x="7582686" y="916544"/>
            <a:ext cx="2882209" cy="28151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605CF4-C4A7-7710-704F-018304F2C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>
            <a:fillRect/>
          </a:stretch>
        </p:blipFill>
        <p:spPr>
          <a:xfrm>
            <a:off x="7582687" y="3820382"/>
            <a:ext cx="2882208" cy="28151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47;p16"/>
          <p:cNvSpPr txBox="1"/>
          <p:nvPr/>
        </p:nvSpPr>
        <p:spPr bwMode="auto">
          <a:xfrm>
            <a:off x="862433" y="2721154"/>
            <a:ext cx="67510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FAB"/>
              </a:buClr>
              <a:buSzPts val="3200"/>
              <a:buFont typeface="Calibri"/>
              <a:buNone/>
              <a:defRPr/>
            </a:pPr>
            <a:r>
              <a:rPr lang="en-US" sz="4000" i="0" u="none" strike="noStrike" cap="none" dirty="0">
                <a:solidFill>
                  <a:schemeClr val="bg1"/>
                </a:solidFill>
                <a:latin typeface="Panton Bold"/>
                <a:ea typeface="Calibri"/>
                <a:cs typeface="Calibri"/>
              </a:rPr>
              <a:t>БЛАГОДАР</a:t>
            </a:r>
            <a:r>
              <a:rPr lang="en-US" sz="4000" dirty="0">
                <a:solidFill>
                  <a:schemeClr val="bg1"/>
                </a:solidFill>
                <a:latin typeface="Panton Bold"/>
                <a:ea typeface="Calibri"/>
                <a:cs typeface="Calibri"/>
              </a:rPr>
              <a:t>ИМ</a:t>
            </a:r>
            <a:r>
              <a:rPr lang="en-US" sz="4000" i="0" u="none" strike="noStrike" cap="none" dirty="0">
                <a:solidFill>
                  <a:schemeClr val="bg1"/>
                </a:solidFill>
                <a:latin typeface="Panton Bold"/>
                <a:ea typeface="Calibri"/>
                <a:cs typeface="Calibri"/>
              </a:rPr>
              <a:t> ЗА ВНИМАНИЕ</a:t>
            </a:r>
            <a:endParaRPr sz="4000" dirty="0">
              <a:solidFill>
                <a:schemeClr val="bg1"/>
              </a:solidFill>
              <a:latin typeface="Pant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>
          <a:xfrm>
            <a:off x="862433" y="1552438"/>
            <a:ext cx="9632315" cy="1000156"/>
          </a:xfrm>
        </p:spPr>
        <p:txBody>
          <a:bodyPr/>
          <a:lstStyle/>
          <a:p>
            <a:pPr>
              <a:defRPr/>
            </a:pPr>
            <a:r>
              <a:rPr lang="ru-RU" sz="4000" b="0" dirty="0"/>
              <a:t>КОМАНДА </a:t>
            </a:r>
            <a:endParaRPr b="0" dirty="0"/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235658F2-EE22-9ABC-509A-AEF81A878B44}"/>
              </a:ext>
            </a:extLst>
          </p:cNvPr>
          <p:cNvSpPr txBox="1">
            <a:spLocks/>
          </p:cNvSpPr>
          <p:nvPr/>
        </p:nvSpPr>
        <p:spPr bwMode="auto">
          <a:xfrm>
            <a:off x="7312033" y="4305406"/>
            <a:ext cx="2251829" cy="10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00" b="1" i="0" u="none" strike="noStrike" cap="none">
                <a:solidFill>
                  <a:schemeClr val="bg1"/>
                </a:solidFill>
                <a:latin typeface="Panton Bold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ru-RU" sz="2000" b="0" dirty="0"/>
              <a:t>Постовалова Лада Владимировна</a:t>
            </a:r>
          </a:p>
        </p:txBody>
      </p:sp>
      <p:pic>
        <p:nvPicPr>
          <p:cNvPr id="5" name="Рисунок 4" descr="Изображение выглядит как Человеческое лицо, человек, одежда, улыб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CCCC59-EE14-B1D9-6013-927E2BBCB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5670" y="2593340"/>
            <a:ext cx="1671319" cy="16713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7" name="Рисунок 6" descr="Изображение выглядит как Человеческое лицо, человек, одежда, Каскад из воло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075362-48AA-C20C-798A-74EE06D6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51" y="2549741"/>
            <a:ext cx="1671320" cy="16713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1620A1-C771-C5AE-6CD7-4B8C7D424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r="202"/>
          <a:stretch/>
        </p:blipFill>
        <p:spPr bwMode="auto">
          <a:xfrm>
            <a:off x="7602288" y="2591015"/>
            <a:ext cx="1671320" cy="16713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Рисунок 8" descr="Изображение выглядит как человек, одежда, на открытом воздухе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D063A43-E31B-A1C5-F9DF-924B83DA2B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396" y="2549742"/>
            <a:ext cx="1671320" cy="16713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408142-2440-D5C5-D29B-E68095B58C59}"/>
              </a:ext>
            </a:extLst>
          </p:cNvPr>
          <p:cNvSpPr txBox="1">
            <a:spLocks/>
          </p:cNvSpPr>
          <p:nvPr/>
        </p:nvSpPr>
        <p:spPr bwMode="auto">
          <a:xfrm>
            <a:off x="2740057" y="4305406"/>
            <a:ext cx="2409308" cy="10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00" b="1" i="0" u="none" strike="noStrike" cap="none">
                <a:solidFill>
                  <a:schemeClr val="bg1"/>
                </a:solidFill>
                <a:latin typeface="Panton Bold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ru-RU" sz="2000" b="0" dirty="0"/>
              <a:t>Старченко Виктория Вадимовна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1FBDCBE4-FD10-D6E8-2EFA-2FCBB8B1A3E2}"/>
              </a:ext>
            </a:extLst>
          </p:cNvPr>
          <p:cNvSpPr txBox="1">
            <a:spLocks/>
          </p:cNvSpPr>
          <p:nvPr/>
        </p:nvSpPr>
        <p:spPr bwMode="auto">
          <a:xfrm>
            <a:off x="5070452" y="4305406"/>
            <a:ext cx="2251829" cy="10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00" b="1" i="0" u="none" strike="noStrike" cap="none">
                <a:solidFill>
                  <a:schemeClr val="bg1"/>
                </a:solidFill>
                <a:latin typeface="Panton Bold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ru-RU" sz="2000" b="0" dirty="0"/>
              <a:t>Цабина Валерия Александровна</a:t>
            </a:r>
            <a:endParaRPr lang="en-US" sz="2000" b="0" dirty="0"/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0ADAC8BB-CAFD-CFEA-2AF6-680C5B1E2802}"/>
              </a:ext>
            </a:extLst>
          </p:cNvPr>
          <p:cNvSpPr txBox="1">
            <a:spLocks/>
          </p:cNvSpPr>
          <p:nvPr/>
        </p:nvSpPr>
        <p:spPr bwMode="auto">
          <a:xfrm>
            <a:off x="567141" y="4305407"/>
            <a:ext cx="2251829" cy="10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000" b="1" i="0" u="none" strike="noStrike" cap="none">
                <a:solidFill>
                  <a:schemeClr val="bg1"/>
                </a:solidFill>
                <a:latin typeface="Panton Bold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>
              <a:defRPr/>
            </a:pPr>
            <a:r>
              <a:rPr lang="ru-RU" sz="2000" b="0" dirty="0"/>
              <a:t>Хиндиади Никос Тимофеевич</a:t>
            </a:r>
            <a:endParaRPr lang="en-US" sz="2000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B731B53-9E3E-8EC5-03F6-B9299CC03AE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1638F-87E1-5626-3434-7AA390726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7552" y="13592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ru-RU" sz="4000" dirty="0"/>
              <a:t>ТЕХНИЧЕСКИЙ СЛАЙД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75E81-A003-0CEE-9B46-8A8C7C2AEFDD}"/>
              </a:ext>
            </a:extLst>
          </p:cNvPr>
          <p:cNvSpPr txBox="1"/>
          <p:nvPr/>
        </p:nvSpPr>
        <p:spPr bwMode="auto">
          <a:xfrm>
            <a:off x="597552" y="1291906"/>
            <a:ext cx="549844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  <a:defRPr/>
            </a:pPr>
            <a:r>
              <a:rPr lang="ru-RU" sz="2800" dirty="0">
                <a:solidFill>
                  <a:srgbClr val="060606"/>
                </a:solidFill>
              </a:rPr>
              <a:t>Запуск</a:t>
            </a:r>
            <a:endParaRPr sz="2800" dirty="0">
              <a:solidFill>
                <a:srgbClr val="060606"/>
              </a:solidFill>
            </a:endParaRPr>
          </a:p>
          <a:p>
            <a:pPr marL="233363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□ Да</a:t>
            </a:r>
          </a:p>
          <a:p>
            <a:pPr marL="233363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□ Нет</a:t>
            </a:r>
          </a:p>
          <a:p>
            <a:pPr>
              <a:spcAft>
                <a:spcPts val="600"/>
              </a:spcAft>
              <a:defRPr/>
            </a:pPr>
            <a:endParaRPr lang="ru-RU" sz="2800" dirty="0">
              <a:solidFill>
                <a:srgbClr val="060606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ru-RU" sz="2800" dirty="0">
                <a:solidFill>
                  <a:srgbClr val="060606"/>
                </a:solidFill>
              </a:rPr>
              <a:t>2. Документация</a:t>
            </a:r>
            <a:endParaRPr sz="2800" dirty="0">
              <a:solidFill>
                <a:srgbClr val="060606"/>
              </a:solidFill>
            </a:endParaRPr>
          </a:p>
          <a:p>
            <a:pPr marL="225425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□ Да</a:t>
            </a:r>
            <a:endParaRPr sz="2000" dirty="0">
              <a:solidFill>
                <a:srgbClr val="060606"/>
              </a:solidFill>
            </a:endParaRPr>
          </a:p>
          <a:p>
            <a:pPr marL="225425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□ Нет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9F44A-F0CE-6FFF-D640-0F2B143986BE}"/>
              </a:ext>
            </a:extLst>
          </p:cNvPr>
          <p:cNvSpPr txBox="1"/>
          <p:nvPr/>
        </p:nvSpPr>
        <p:spPr bwMode="auto">
          <a:xfrm>
            <a:off x="3792070" y="1291906"/>
            <a:ext cx="75125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13" lvl="1">
              <a:spcAft>
                <a:spcPts val="600"/>
              </a:spcAft>
              <a:defRPr/>
            </a:pPr>
            <a:r>
              <a:rPr lang="en-US" sz="2800" dirty="0">
                <a:solidFill>
                  <a:srgbClr val="060606"/>
                </a:solidFill>
              </a:rPr>
              <a:t>3</a:t>
            </a:r>
            <a:r>
              <a:rPr lang="ru-RU" sz="2800" dirty="0">
                <a:solidFill>
                  <a:srgbClr val="060606"/>
                </a:solidFill>
              </a:rPr>
              <a:t>. Описание подхода</a:t>
            </a:r>
          </a:p>
          <a:p>
            <a:pPr marL="541338" lvl="2" indent="-317500">
              <a:spcAft>
                <a:spcPts val="600"/>
              </a:spcAft>
              <a:buFont typeface="+mj-lt"/>
              <a:buAutoNum type="romanUcPeriod"/>
            </a:pPr>
            <a:r>
              <a:rPr lang="ru-RU" sz="2000" dirty="0">
                <a:solidFill>
                  <a:srgbClr val="060606"/>
                </a:solidFill>
              </a:rPr>
              <a:t>Методы аугментации, файлового менеджмента, методы для предобработки и постобработки результата модели.</a:t>
            </a:r>
          </a:p>
          <a:p>
            <a:pPr marL="541338" lvl="2" indent="-317500">
              <a:spcAft>
                <a:spcPts val="600"/>
              </a:spcAft>
              <a:buFont typeface="+mj-lt"/>
              <a:buAutoNum type="romanUcPeriod"/>
            </a:pPr>
            <a:r>
              <a:rPr lang="en" sz="2000" dirty="0">
                <a:solidFill>
                  <a:srgbClr val="060606"/>
                </a:solidFill>
              </a:rPr>
              <a:t>Interactive detector</a:t>
            </a:r>
          </a:p>
          <a:p>
            <a:pPr marL="541338" lvl="2" indent="-317500">
              <a:spcAft>
                <a:spcPts val="600"/>
              </a:spcAft>
              <a:buFont typeface="+mj-lt"/>
              <a:buAutoNum type="romanUcPeriod"/>
            </a:pPr>
            <a:r>
              <a:rPr lang="en-US" sz="2000" dirty="0">
                <a:solidFill>
                  <a:srgbClr val="060606"/>
                </a:solidFill>
              </a:rPr>
              <a:t>Model (YOLOV8s) for </a:t>
            </a:r>
            <a:r>
              <a:rPr lang="en" sz="2000" dirty="0">
                <a:solidFill>
                  <a:srgbClr val="060606"/>
                </a:solidFill>
              </a:rPr>
              <a:t>object detection </a:t>
            </a:r>
            <a:br>
              <a:rPr lang="en" sz="2000" dirty="0">
                <a:solidFill>
                  <a:srgbClr val="060606"/>
                </a:solidFill>
              </a:rPr>
            </a:br>
            <a:r>
              <a:rPr lang="ru-RU" sz="2000" dirty="0">
                <a:solidFill>
                  <a:srgbClr val="060606"/>
                </a:solidFill>
              </a:rPr>
              <a:t>Фреймворк: </a:t>
            </a:r>
            <a:r>
              <a:rPr lang="en" sz="2000" dirty="0">
                <a:solidFill>
                  <a:srgbClr val="060606"/>
                </a:solidFill>
              </a:rPr>
              <a:t>Ultralytics YOLO </a:t>
            </a:r>
            <a:r>
              <a:rPr lang="ru-RU" sz="2000" dirty="0">
                <a:solidFill>
                  <a:srgbClr val="060606"/>
                </a:solidFill>
              </a:rPr>
              <a:t>с </a:t>
            </a:r>
            <a:r>
              <a:rPr lang="en" sz="2000" dirty="0">
                <a:solidFill>
                  <a:srgbClr val="060606"/>
                </a:solidFill>
              </a:rPr>
              <a:t>CLI </a:t>
            </a:r>
            <a:r>
              <a:rPr lang="ru-RU" sz="2000" dirty="0">
                <a:solidFill>
                  <a:srgbClr val="060606"/>
                </a:solidFill>
              </a:rPr>
              <a:t>интерфейсом</a:t>
            </a:r>
            <a:endParaRPr lang="en-US" sz="2000" dirty="0">
              <a:solidFill>
                <a:srgbClr val="060606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743423-E615-6EC0-3444-84C953D8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84" y="1640460"/>
            <a:ext cx="503941" cy="5482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E06698-876E-8E18-A254-43EAE41B9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14070" r="2805" b="4514"/>
          <a:stretch>
            <a:fillRect/>
          </a:stretch>
        </p:blipFill>
        <p:spPr bwMode="auto">
          <a:xfrm>
            <a:off x="3792070" y="3977235"/>
            <a:ext cx="7591273" cy="19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BD455C-6D6F-1365-19E8-3504BA5F8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84" y="3429000"/>
            <a:ext cx="503941" cy="5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0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CAA5649-39F9-787B-D7E7-FB6516AC6A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E304-B819-C89D-C167-F499BEC6B0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7552" y="13592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ru-RU" sz="4000" dirty="0"/>
              <a:t>ТЕХНИЧЕСКИЙ СЛАЙД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2D3A8-43A3-D3F9-AA9C-9B9EF928E194}"/>
              </a:ext>
            </a:extLst>
          </p:cNvPr>
          <p:cNvSpPr txBox="1"/>
          <p:nvPr/>
        </p:nvSpPr>
        <p:spPr bwMode="auto">
          <a:xfrm>
            <a:off x="597551" y="1020631"/>
            <a:ext cx="540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2">
              <a:spcAft>
                <a:spcPts val="600"/>
              </a:spcAft>
            </a:pPr>
            <a:r>
              <a:rPr lang="ru-RU" sz="2800" dirty="0">
                <a:solidFill>
                  <a:srgbClr val="060606"/>
                </a:solidFill>
              </a:rPr>
              <a:t>4. Обоснование выбора модели</a:t>
            </a:r>
            <a:endParaRPr lang="en-US" sz="2800" dirty="0">
              <a:solidFill>
                <a:srgbClr val="06060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9A5EB-A463-168A-EAC9-F0972748914E}"/>
              </a:ext>
            </a:extLst>
          </p:cNvPr>
          <p:cNvSpPr txBox="1"/>
          <p:nvPr/>
        </p:nvSpPr>
        <p:spPr bwMode="auto">
          <a:xfrm>
            <a:off x="585986" y="1543851"/>
            <a:ext cx="588974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2">
              <a:spcAft>
                <a:spcPts val="600"/>
              </a:spcAft>
            </a:pPr>
            <a:r>
              <a:rPr lang="en-US" sz="2000" dirty="0">
                <a:solidFill>
                  <a:srgbClr val="060606"/>
                </a:solidFill>
              </a:rPr>
              <a:t>YOLOv8s </a:t>
            </a:r>
            <a:r>
              <a:rPr lang="ru-RU" sz="2000" dirty="0">
                <a:solidFill>
                  <a:srgbClr val="060606"/>
                </a:solidFill>
              </a:rPr>
              <a:t>использует сети агрегации путей (</a:t>
            </a:r>
            <a:r>
              <a:rPr lang="en" sz="2000" dirty="0">
                <a:solidFill>
                  <a:srgbClr val="060606"/>
                </a:solidFill>
              </a:rPr>
              <a:t>PAN), </a:t>
            </a:r>
            <a:r>
              <a:rPr lang="ru-RU" sz="2000" dirty="0">
                <a:solidFill>
                  <a:srgbClr val="060606"/>
                </a:solidFill>
              </a:rPr>
              <a:t>для лучшего слияния признаков и использует потерю фокуса для точного прогнозирования ограничивающей рамки.</a:t>
            </a:r>
            <a:endParaRPr lang="en-US" sz="2000" dirty="0">
              <a:solidFill>
                <a:srgbClr val="060606"/>
              </a:solidFill>
            </a:endParaRPr>
          </a:p>
          <a:p>
            <a:pPr marL="92075" lvl="2">
              <a:spcAft>
                <a:spcPts val="600"/>
              </a:spcAft>
            </a:pPr>
            <a:r>
              <a:rPr lang="ru-RU" sz="2000" dirty="0">
                <a:solidFill>
                  <a:srgbClr val="060606"/>
                </a:solidFill>
              </a:rPr>
              <a:t>Наилучшие показатели мы получили на 100 эпох: </a:t>
            </a:r>
          </a:p>
          <a:p>
            <a:pPr marL="434975" lvl="2" indent="-2111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60606"/>
                </a:solidFill>
              </a:rPr>
              <a:t>точность (</a:t>
            </a:r>
            <a:r>
              <a:rPr lang="en-US" sz="2000" dirty="0">
                <a:solidFill>
                  <a:srgbClr val="060606"/>
                </a:solidFill>
              </a:rPr>
              <a:t>precision): 0.977</a:t>
            </a:r>
            <a:endParaRPr lang="ru-RU" sz="2000" dirty="0">
              <a:solidFill>
                <a:srgbClr val="060606"/>
              </a:solidFill>
            </a:endParaRPr>
          </a:p>
          <a:p>
            <a:pPr marL="434975" lvl="2" indent="-2111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60606"/>
                </a:solidFill>
              </a:rPr>
              <a:t>полнота (</a:t>
            </a:r>
            <a:r>
              <a:rPr lang="en-US" sz="2000" dirty="0">
                <a:solidFill>
                  <a:srgbClr val="060606"/>
                </a:solidFill>
              </a:rPr>
              <a:t>recall): 0.9</a:t>
            </a:r>
            <a:r>
              <a:rPr lang="ru-RU" sz="2000" dirty="0">
                <a:solidFill>
                  <a:srgbClr val="060606"/>
                </a:solidFill>
              </a:rPr>
              <a:t>67</a:t>
            </a:r>
          </a:p>
          <a:p>
            <a:pPr marL="434975" lvl="2" indent="-21113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60606"/>
                </a:solidFill>
              </a:rPr>
              <a:t>mAP</a:t>
            </a:r>
            <a:r>
              <a:rPr lang="ru-RU" sz="2000" dirty="0">
                <a:solidFill>
                  <a:srgbClr val="060606"/>
                </a:solidFill>
              </a:rPr>
              <a:t> (</a:t>
            </a:r>
            <a:r>
              <a:rPr lang="en-US" sz="2000" dirty="0">
                <a:solidFill>
                  <a:srgbClr val="060606"/>
                </a:solidFill>
              </a:rPr>
              <a:t>0.5-0.95</a:t>
            </a:r>
            <a:r>
              <a:rPr lang="ru-RU" sz="2000" dirty="0">
                <a:solidFill>
                  <a:srgbClr val="060606"/>
                </a:solidFill>
              </a:rPr>
              <a:t>): 0.838</a:t>
            </a:r>
            <a:endParaRPr lang="en-US" sz="2000" dirty="0">
              <a:solidFill>
                <a:srgbClr val="060606"/>
              </a:solidFill>
            </a:endParaRPr>
          </a:p>
          <a:p>
            <a:pPr marL="434975" lvl="2" indent="-211138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60606"/>
                </a:solidFill>
              </a:rPr>
              <a:t>confusion matrix:</a:t>
            </a:r>
            <a:endParaRPr lang="ru-RU" sz="2000" dirty="0">
              <a:solidFill>
                <a:srgbClr val="06060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F870D-8EBA-8DCB-EAC0-18FC455FDAC2}"/>
              </a:ext>
            </a:extLst>
          </p:cNvPr>
          <p:cNvSpPr txBox="1"/>
          <p:nvPr/>
        </p:nvSpPr>
        <p:spPr bwMode="auto">
          <a:xfrm>
            <a:off x="6610863" y="1543851"/>
            <a:ext cx="498358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Параметры модели:</a:t>
            </a:r>
            <a:endParaRPr lang="en" sz="2000" dirty="0">
              <a:solidFill>
                <a:srgbClr val="060606"/>
              </a:solidFill>
            </a:endParaRP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task='detect’</a:t>
            </a:r>
            <a:endParaRPr lang="ru-RU" sz="2000" dirty="0">
              <a:solidFill>
                <a:srgbClr val="060606"/>
              </a:solidFill>
            </a:endParaRP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mode='predict’</a:t>
            </a:r>
            <a:endParaRPr lang="ru-RU" sz="2000" dirty="0">
              <a:solidFill>
                <a:srgbClr val="060606"/>
              </a:solidFill>
            </a:endParaRP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epochs: 100</a:t>
            </a: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imgsz: 640 </a:t>
            </a:r>
            <a:endParaRPr lang="ru-RU" sz="2000" dirty="0">
              <a:solidFill>
                <a:srgbClr val="060606"/>
              </a:solidFill>
            </a:endParaRP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batch: 8</a:t>
            </a:r>
            <a:r>
              <a:rPr lang="ru-RU" sz="2000" dirty="0">
                <a:solidFill>
                  <a:srgbClr val="060606"/>
                </a:solidFill>
              </a:rPr>
              <a:t> </a:t>
            </a:r>
            <a:endParaRPr lang="en" sz="2000" dirty="0">
              <a:solidFill>
                <a:srgbClr val="060606"/>
              </a:solidFill>
            </a:endParaRPr>
          </a:p>
          <a:p>
            <a:pPr marL="566738" lvl="1" indent="-342900">
              <a:buFont typeface="Arial" panose="020B0604020202020204" pitchFamily="34" charset="0"/>
              <a:buChar char="•"/>
              <a:defRPr/>
            </a:pPr>
            <a:r>
              <a:rPr lang="en" sz="2000" dirty="0">
                <a:solidFill>
                  <a:srgbClr val="060606"/>
                </a:solidFill>
              </a:rPr>
              <a:t>conf=0.25</a:t>
            </a:r>
            <a:endParaRPr lang="ru-RU" sz="2000" dirty="0">
              <a:solidFill>
                <a:srgbClr val="06060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9C05E-1916-3CDB-404C-A7204A969C18}"/>
              </a:ext>
            </a:extLst>
          </p:cNvPr>
          <p:cNvSpPr txBox="1"/>
          <p:nvPr/>
        </p:nvSpPr>
        <p:spPr bwMode="auto">
          <a:xfrm>
            <a:off x="6610863" y="1020631"/>
            <a:ext cx="49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13" lvl="1">
              <a:spcAft>
                <a:spcPts val="600"/>
              </a:spcAft>
              <a:defRPr/>
            </a:pPr>
            <a:r>
              <a:rPr lang="ru-RU" sz="2800" dirty="0">
                <a:solidFill>
                  <a:srgbClr val="060606"/>
                </a:solidFill>
              </a:rPr>
              <a:t>5. Обучение модели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A8742AC-7CAB-840C-B1AD-2CC4FC8C472A}"/>
              </a:ext>
            </a:extLst>
          </p:cNvPr>
          <p:cNvGrpSpPr/>
          <p:nvPr/>
        </p:nvGrpSpPr>
        <p:grpSpPr>
          <a:xfrm>
            <a:off x="3033061" y="4275337"/>
            <a:ext cx="1884592" cy="1744687"/>
            <a:chOff x="4294872" y="2006490"/>
            <a:chExt cx="3435560" cy="320418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0C88B74-F571-EBCA-9F04-49BF35B92C37}"/>
                </a:ext>
              </a:extLst>
            </p:cNvPr>
            <p:cNvSpPr/>
            <p:nvPr/>
          </p:nvSpPr>
          <p:spPr>
            <a:xfrm>
              <a:off x="4294872" y="2006490"/>
              <a:ext cx="1717780" cy="1602090"/>
            </a:xfrm>
            <a:prstGeom prst="rect">
              <a:avLst/>
            </a:prstGeom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TP</a:t>
              </a:r>
            </a:p>
            <a:p>
              <a:pPr algn="ctr"/>
              <a:r>
                <a:rPr lang="en-US" dirty="0"/>
                <a:t>129</a:t>
              </a:r>
              <a:endParaRPr lang="ru-RU" dirty="0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FC51937-31C1-F5AD-D72A-5568EB32B15B}"/>
                </a:ext>
              </a:extLst>
            </p:cNvPr>
            <p:cNvSpPr/>
            <p:nvPr/>
          </p:nvSpPr>
          <p:spPr bwMode="auto">
            <a:xfrm>
              <a:off x="4294872" y="3608580"/>
              <a:ext cx="1717780" cy="1602090"/>
            </a:xfrm>
            <a:prstGeom prst="rect">
              <a:avLst/>
            </a:prstGeom>
            <a:solidFill>
              <a:srgbClr val="F3F8FD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11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1A603703-ABEF-D835-3D88-7D43C6AF8B32}"/>
                </a:ext>
              </a:extLst>
            </p:cNvPr>
            <p:cNvSpPr/>
            <p:nvPr/>
          </p:nvSpPr>
          <p:spPr bwMode="auto">
            <a:xfrm>
              <a:off x="6012652" y="3608580"/>
              <a:ext cx="1717780" cy="1602090"/>
            </a:xfrm>
            <a:prstGeom prst="rect">
              <a:avLst/>
            </a:prstGeom>
            <a:solidFill>
              <a:srgbClr val="BCD8EF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TN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33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CB61B6B-C5C5-09CF-7F0C-818C6458D0F7}"/>
                </a:ext>
              </a:extLst>
            </p:cNvPr>
            <p:cNvSpPr/>
            <p:nvPr/>
          </p:nvSpPr>
          <p:spPr bwMode="auto">
            <a:xfrm>
              <a:off x="6012652" y="2006490"/>
              <a:ext cx="1717780" cy="1602091"/>
            </a:xfrm>
            <a:prstGeom prst="rect">
              <a:avLst/>
            </a:prstGeom>
            <a:solidFill>
              <a:srgbClr val="CDDFF0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FP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27</a:t>
              </a:r>
              <a:endParaRPr lang="ru-RU" dirty="0">
                <a:solidFill>
                  <a:schemeClr val="bg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E880F8-1227-43A9-D4ED-70A8F4633779}"/>
              </a:ext>
            </a:extLst>
          </p:cNvPr>
          <p:cNvSpPr txBox="1"/>
          <p:nvPr/>
        </p:nvSpPr>
        <p:spPr bwMode="auto">
          <a:xfrm>
            <a:off x="3033061" y="6020025"/>
            <a:ext cx="122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lvl="1">
              <a:spcAft>
                <a:spcPts val="600"/>
              </a:spcAft>
              <a:defRPr/>
            </a:pPr>
            <a:r>
              <a:rPr lang="en-US" sz="2000" dirty="0">
                <a:solidFill>
                  <a:srgbClr val="060606"/>
                </a:solidFill>
              </a:rPr>
              <a:t>YOLO 11x</a:t>
            </a:r>
            <a:endParaRPr lang="en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2FB5CC-9CAF-D04D-82C2-9FA651A42138}"/>
              </a:ext>
            </a:extLst>
          </p:cNvPr>
          <p:cNvGrpSpPr/>
          <p:nvPr/>
        </p:nvGrpSpPr>
        <p:grpSpPr>
          <a:xfrm>
            <a:off x="5063389" y="4275337"/>
            <a:ext cx="1884592" cy="1744688"/>
            <a:chOff x="4294872" y="2006490"/>
            <a:chExt cx="3435560" cy="320418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9B1FD69-02A9-E34C-9981-D004D9830DE2}"/>
                </a:ext>
              </a:extLst>
            </p:cNvPr>
            <p:cNvSpPr/>
            <p:nvPr/>
          </p:nvSpPr>
          <p:spPr>
            <a:xfrm>
              <a:off x="4294872" y="2006490"/>
              <a:ext cx="1717780" cy="1602090"/>
            </a:xfrm>
            <a:prstGeom prst="rect">
              <a:avLst/>
            </a:prstGeom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TP</a:t>
              </a:r>
            </a:p>
            <a:p>
              <a:pPr algn="ctr"/>
              <a:r>
                <a:rPr lang="en-US" dirty="0"/>
                <a:t>119</a:t>
              </a:r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71AD406-EAFF-B2F0-9639-E47C232A08B5}"/>
                </a:ext>
              </a:extLst>
            </p:cNvPr>
            <p:cNvSpPr/>
            <p:nvPr/>
          </p:nvSpPr>
          <p:spPr bwMode="auto">
            <a:xfrm>
              <a:off x="4294872" y="3608580"/>
              <a:ext cx="1717780" cy="1602090"/>
            </a:xfrm>
            <a:prstGeom prst="rect">
              <a:avLst/>
            </a:prstGeom>
            <a:solidFill>
              <a:srgbClr val="F3F8FD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4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DCE5098-5075-F7CF-072C-E2F7E257892D}"/>
                </a:ext>
              </a:extLst>
            </p:cNvPr>
            <p:cNvSpPr/>
            <p:nvPr/>
          </p:nvSpPr>
          <p:spPr bwMode="auto">
            <a:xfrm>
              <a:off x="6012652" y="3608580"/>
              <a:ext cx="1717780" cy="1602090"/>
            </a:xfrm>
            <a:prstGeom prst="rect">
              <a:avLst/>
            </a:prstGeom>
            <a:solidFill>
              <a:srgbClr val="5EA8D3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TN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65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1318E52-F710-E5C7-937B-ADBE201EC062}"/>
                </a:ext>
              </a:extLst>
            </p:cNvPr>
            <p:cNvSpPr/>
            <p:nvPr/>
          </p:nvSpPr>
          <p:spPr bwMode="auto">
            <a:xfrm>
              <a:off x="6012652" y="2006490"/>
              <a:ext cx="1717780" cy="1602090"/>
            </a:xfrm>
            <a:prstGeom prst="rect">
              <a:avLst/>
            </a:prstGeom>
            <a:solidFill>
              <a:srgbClr val="CDDFF0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FP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12</a:t>
              </a:r>
              <a:endParaRPr lang="ru-RU" dirty="0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889281-E6F1-C722-E152-2AAE8E580DA7}"/>
              </a:ext>
            </a:extLst>
          </p:cNvPr>
          <p:cNvSpPr txBox="1"/>
          <p:nvPr/>
        </p:nvSpPr>
        <p:spPr bwMode="auto">
          <a:xfrm>
            <a:off x="5058146" y="6018968"/>
            <a:ext cx="157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lvl="1">
              <a:spcAft>
                <a:spcPts val="600"/>
              </a:spcAft>
              <a:defRPr/>
            </a:pPr>
            <a:r>
              <a:rPr lang="en-US" sz="2000" dirty="0">
                <a:solidFill>
                  <a:srgbClr val="060606"/>
                </a:solidFill>
              </a:rPr>
              <a:t>YOLO 11l</a:t>
            </a:r>
            <a:endParaRPr lang="en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9E0878B-9CA0-CB72-E7F8-9B78D301630A}"/>
              </a:ext>
            </a:extLst>
          </p:cNvPr>
          <p:cNvGrpSpPr/>
          <p:nvPr/>
        </p:nvGrpSpPr>
        <p:grpSpPr>
          <a:xfrm>
            <a:off x="7098549" y="4275337"/>
            <a:ext cx="1876784" cy="1744688"/>
            <a:chOff x="4294872" y="2006490"/>
            <a:chExt cx="3435560" cy="3204180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DA11A809-805F-BDF6-59A8-699F2CD15FB0}"/>
                </a:ext>
              </a:extLst>
            </p:cNvPr>
            <p:cNvSpPr/>
            <p:nvPr/>
          </p:nvSpPr>
          <p:spPr>
            <a:xfrm>
              <a:off x="4294872" y="2006490"/>
              <a:ext cx="1717780" cy="1602090"/>
            </a:xfrm>
            <a:prstGeom prst="rect">
              <a:avLst/>
            </a:prstGeom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TP</a:t>
              </a:r>
            </a:p>
            <a:p>
              <a:pPr algn="ctr"/>
              <a:r>
                <a:rPr lang="en-US" dirty="0"/>
                <a:t>120</a:t>
              </a:r>
              <a:endParaRPr lang="ru-RU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40A3E6AF-6BFD-FE86-024D-F32465BB248E}"/>
                </a:ext>
              </a:extLst>
            </p:cNvPr>
            <p:cNvSpPr/>
            <p:nvPr/>
          </p:nvSpPr>
          <p:spPr bwMode="auto">
            <a:xfrm>
              <a:off x="4294872" y="3608580"/>
              <a:ext cx="1717780" cy="1602090"/>
            </a:xfrm>
            <a:prstGeom prst="rect">
              <a:avLst/>
            </a:prstGeom>
            <a:solidFill>
              <a:srgbClr val="F3F8FD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3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478FDC6-6E85-3FAC-A9E3-CCCC4ACFCC77}"/>
                </a:ext>
              </a:extLst>
            </p:cNvPr>
            <p:cNvSpPr/>
            <p:nvPr/>
          </p:nvSpPr>
          <p:spPr bwMode="auto">
            <a:xfrm>
              <a:off x="6012652" y="3608580"/>
              <a:ext cx="1717780" cy="1602090"/>
            </a:xfrm>
            <a:prstGeom prst="rect">
              <a:avLst/>
            </a:prstGeom>
            <a:solidFill>
              <a:srgbClr val="6CADD3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TN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68</a:t>
              </a:r>
              <a:endParaRPr lang="ru-RU" dirty="0">
                <a:solidFill>
                  <a:schemeClr val="bg2"/>
                </a:solidFill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FF2DC9AF-D90F-69D7-3FB5-C13CA406C79B}"/>
                </a:ext>
              </a:extLst>
            </p:cNvPr>
            <p:cNvSpPr/>
            <p:nvPr/>
          </p:nvSpPr>
          <p:spPr bwMode="auto">
            <a:xfrm>
              <a:off x="6012652" y="2006490"/>
              <a:ext cx="1717780" cy="1602090"/>
            </a:xfrm>
            <a:prstGeom prst="rect">
              <a:avLst/>
            </a:prstGeom>
            <a:solidFill>
              <a:srgbClr val="E8F1FA"/>
            </a:solidFill>
            <a:ln>
              <a:solidFill>
                <a:srgbClr val="123C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FP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9</a:t>
              </a:r>
              <a:endParaRPr lang="ru-RU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7359E2D-79D9-63CF-7015-362311DA8F2A}"/>
              </a:ext>
            </a:extLst>
          </p:cNvPr>
          <p:cNvSpPr txBox="1"/>
          <p:nvPr/>
        </p:nvSpPr>
        <p:spPr bwMode="auto">
          <a:xfrm>
            <a:off x="7100769" y="6018968"/>
            <a:ext cx="157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lvl="1">
              <a:spcAft>
                <a:spcPts val="600"/>
              </a:spcAft>
              <a:defRPr/>
            </a:pPr>
            <a:r>
              <a:rPr lang="en-US" sz="2000" dirty="0">
                <a:solidFill>
                  <a:srgbClr val="060606"/>
                </a:solidFill>
              </a:rPr>
              <a:t>YOLO 8s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6103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65C002-830C-82F0-CABC-EC0D2B25E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8"/>
          <a:stretch>
            <a:fillRect/>
          </a:stretch>
        </p:blipFill>
        <p:spPr>
          <a:xfrm>
            <a:off x="2295684" y="5141585"/>
            <a:ext cx="5801737" cy="1000156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72F5FE0-BBFE-73F4-F737-CE4AA260EB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en" sz="4000" dirty="0"/>
              <a:t>PREPROCESSING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AB166A-7C88-5AF2-0F46-C61443BB9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87" y="1105188"/>
            <a:ext cx="3234868" cy="39467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7A91BA-9D9A-1011-5009-4962909B2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/>
          <a:stretch>
            <a:fillRect/>
          </a:stretch>
        </p:blipFill>
        <p:spPr>
          <a:xfrm>
            <a:off x="2467963" y="1393851"/>
            <a:ext cx="3694298" cy="3658086"/>
          </a:xfrm>
          <a:prstGeom prst="rect">
            <a:avLst/>
          </a:prstGeom>
        </p:spPr>
      </p:pic>
      <p:pic>
        <p:nvPicPr>
          <p:cNvPr id="11" name="Объект 5">
            <a:extLst>
              <a:ext uri="{FF2B5EF4-FFF2-40B4-BE49-F238E27FC236}">
                <a16:creationId xmlns:a16="http://schemas.microsoft.com/office/drawing/2014/main" id="{24BACD83-167F-B4D8-783F-02122FEB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4"/>
          <a:stretch>
            <a:fillRect/>
          </a:stretch>
        </p:blipFill>
        <p:spPr bwMode="auto">
          <a:xfrm>
            <a:off x="8097421" y="5141585"/>
            <a:ext cx="1661289" cy="1000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12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en" sz="4000" dirty="0"/>
              <a:t>PREPROCESSING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97552" y="1105188"/>
            <a:ext cx="10053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60606"/>
                </a:solidFill>
              </a:rPr>
              <a:t>I</a:t>
            </a:r>
            <a:r>
              <a:rPr lang="en" sz="2800" dirty="0">
                <a:solidFill>
                  <a:srgbClr val="060606"/>
                </a:solidFill>
              </a:rPr>
              <a:t>nteractive detector</a:t>
            </a:r>
          </a:p>
          <a:p>
            <a:pPr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Это самостоятельный модуль с графическим интерфейсом, специально разработанный</a:t>
            </a:r>
            <a:r>
              <a:rPr lang="en-US" sz="2000" dirty="0">
                <a:solidFill>
                  <a:srgbClr val="060606"/>
                </a:solidFill>
              </a:rPr>
              <a:t> </a:t>
            </a:r>
            <a:r>
              <a:rPr lang="ru-RU" sz="2000" dirty="0">
                <a:solidFill>
                  <a:srgbClr val="060606"/>
                </a:solidFill>
              </a:rPr>
              <a:t>для удобной разметки </a:t>
            </a:r>
            <a:r>
              <a:rPr lang="en" sz="2000" dirty="0">
                <a:solidFill>
                  <a:srgbClr val="060606"/>
                </a:solidFill>
              </a:rPr>
              <a:t>DICOM </a:t>
            </a:r>
            <a:r>
              <a:rPr lang="ru-RU" sz="2000" dirty="0">
                <a:solidFill>
                  <a:srgbClr val="060606"/>
                </a:solidFill>
              </a:rPr>
              <a:t>изображений.</a:t>
            </a:r>
            <a:r>
              <a:rPr lang="en-US" sz="2000" dirty="0">
                <a:solidFill>
                  <a:srgbClr val="060606"/>
                </a:solidFill>
              </a:rPr>
              <a:t> </a:t>
            </a:r>
            <a:endParaRPr lang="ru-RU" sz="2000" dirty="0">
              <a:solidFill>
                <a:srgbClr val="060606"/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ru-RU" sz="2800" dirty="0"/>
          </a:p>
          <a:p>
            <a:pPr>
              <a:spcAft>
                <a:spcPts val="600"/>
              </a:spcAft>
              <a:defRPr/>
            </a:pPr>
            <a:endParaRPr lang="ru-RU" sz="2800" dirty="0"/>
          </a:p>
          <a:p>
            <a:pPr>
              <a:spcAft>
                <a:spcPts val="600"/>
              </a:spcAft>
              <a:defRPr/>
            </a:pP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5D2A59-E969-B443-C120-CAEB74D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0" t="3847" r="28264" b="4106"/>
          <a:stretch>
            <a:fillRect/>
          </a:stretch>
        </p:blipFill>
        <p:spPr>
          <a:xfrm>
            <a:off x="6599506" y="2499449"/>
            <a:ext cx="2387159" cy="18831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E132351-E0E6-068A-98C7-8B534DA17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8" t="4870" r="28983" b="2698"/>
          <a:stretch>
            <a:fillRect/>
          </a:stretch>
        </p:blipFill>
        <p:spPr>
          <a:xfrm>
            <a:off x="8392280" y="3792111"/>
            <a:ext cx="3358972" cy="2762517"/>
          </a:xfrm>
          <a:prstGeom prst="rect">
            <a:avLst/>
          </a:prstGeom>
        </p:spPr>
      </p:pic>
      <p:pic>
        <p:nvPicPr>
          <p:cNvPr id="22" name="Picture 2" descr="Тонкая стрелка вектор (45 фото)">
            <a:extLst>
              <a:ext uri="{FF2B5EF4-FFF2-40B4-BE49-F238E27FC236}">
                <a16:creationId xmlns:a16="http://schemas.microsoft.com/office/drawing/2014/main" id="{4438BECA-FAE4-93F0-46DD-767072BD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40267" flipH="1">
            <a:off x="7015213" y="4320522"/>
            <a:ext cx="982684" cy="118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4A6E491-96A6-35EC-55CC-3A13C2E17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t="2919" b="1920"/>
          <a:stretch>
            <a:fillRect/>
          </a:stretch>
        </p:blipFill>
        <p:spPr>
          <a:xfrm>
            <a:off x="597552" y="2499449"/>
            <a:ext cx="5775848" cy="32320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A068AE-9FAD-9ECB-D6C9-CE71EC2509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en" sz="4000" dirty="0"/>
              <a:t>PREPROCESSING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256-26EE-90D0-05B4-2C72163C0B3C}"/>
              </a:ext>
            </a:extLst>
          </p:cNvPr>
          <p:cNvSpPr txBox="1"/>
          <p:nvPr/>
        </p:nvSpPr>
        <p:spPr bwMode="auto">
          <a:xfrm>
            <a:off x="597552" y="1105188"/>
            <a:ext cx="992418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rgbClr val="060606"/>
                </a:solidFill>
              </a:rPr>
              <a:t>I</a:t>
            </a:r>
            <a:r>
              <a:rPr lang="en" sz="2800" dirty="0">
                <a:solidFill>
                  <a:srgbClr val="060606"/>
                </a:solidFill>
              </a:rPr>
              <a:t>nteractive detector</a:t>
            </a:r>
          </a:p>
          <a:p>
            <a:pPr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Для обработки использовались фильтры </a:t>
            </a:r>
            <a:r>
              <a:rPr lang="en" sz="2000" dirty="0">
                <a:solidFill>
                  <a:srgbClr val="060606"/>
                </a:solidFill>
              </a:rPr>
              <a:t>CLAHE, DCP, </a:t>
            </a:r>
            <a:r>
              <a:rPr lang="ru-RU" sz="2000" dirty="0">
                <a:solidFill>
                  <a:srgbClr val="060606"/>
                </a:solidFill>
              </a:rPr>
              <a:t>а также комбинации этих фильтров с различными параметрами.</a:t>
            </a:r>
            <a:endParaRPr lang="ru-RU" sz="2800" dirty="0"/>
          </a:p>
          <a:p>
            <a:pPr>
              <a:spcAft>
                <a:spcPts val="600"/>
              </a:spcAft>
              <a:defRPr/>
            </a:pPr>
            <a:endParaRPr lang="ru-RU" sz="2800" dirty="0"/>
          </a:p>
          <a:p>
            <a:pPr>
              <a:spcAft>
                <a:spcPts val="600"/>
              </a:spcAft>
              <a:defRPr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C8AFAE-F122-80F4-8E1E-53E56B51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0" t="3767" r="28478" b="1510"/>
          <a:stretch>
            <a:fillRect/>
          </a:stretch>
        </p:blipFill>
        <p:spPr>
          <a:xfrm>
            <a:off x="597552" y="2587856"/>
            <a:ext cx="3368658" cy="27524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990DD9-7B4F-D606-591D-5CF0C376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394" r="28852" b="502"/>
          <a:stretch>
            <a:fillRect/>
          </a:stretch>
        </p:blipFill>
        <p:spPr>
          <a:xfrm>
            <a:off x="7965615" y="2587857"/>
            <a:ext cx="3368657" cy="27524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515EF4-B655-3477-023F-1AEEFBD87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7447"/>
          <a:stretch>
            <a:fillRect/>
          </a:stretch>
        </p:blipFill>
        <p:spPr>
          <a:xfrm>
            <a:off x="4821054" y="2587856"/>
            <a:ext cx="2289716" cy="1264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1363D4-1EBB-139B-4695-C993EAF6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 b="7164"/>
          <a:stretch>
            <a:fillRect/>
          </a:stretch>
        </p:blipFill>
        <p:spPr>
          <a:xfrm>
            <a:off x="4821054" y="4065128"/>
            <a:ext cx="2289716" cy="1270286"/>
          </a:xfrm>
          <a:prstGeom prst="rect">
            <a:avLst/>
          </a:prstGeom>
        </p:spPr>
      </p:pic>
      <p:pic>
        <p:nvPicPr>
          <p:cNvPr id="4098" name="Picture 2" descr="Тонкая стрелка вектор (45 фото)">
            <a:extLst>
              <a:ext uri="{FF2B5EF4-FFF2-40B4-BE49-F238E27FC236}">
                <a16:creationId xmlns:a16="http://schemas.microsoft.com/office/drawing/2014/main" id="{D8F5BA94-503B-221B-7A40-C34B7771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0179" flipH="1">
            <a:off x="4829320" y="4339702"/>
            <a:ext cx="2273183" cy="27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9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ru-RU" sz="4000" dirty="0"/>
              <a:t>ТЕХНИЧЕСКИЙ СЛАЙД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97552" y="1006334"/>
            <a:ext cx="1072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60606"/>
                </a:solidFill>
              </a:rPr>
              <a:t>6. Результаты самотестирования модели</a:t>
            </a:r>
            <a:endParaRPr dirty="0">
              <a:solidFill>
                <a:srgbClr val="06060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BB462-C713-B8B7-D1E3-CD777CB003F2}"/>
              </a:ext>
            </a:extLst>
          </p:cNvPr>
          <p:cNvSpPr txBox="1"/>
          <p:nvPr/>
        </p:nvSpPr>
        <p:spPr bwMode="auto">
          <a:xfrm>
            <a:off x="1601539" y="1806435"/>
            <a:ext cx="364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lvl="1">
              <a:spcAft>
                <a:spcPts val="600"/>
              </a:spcAft>
              <a:defRPr/>
            </a:pPr>
            <a:r>
              <a:rPr lang="en" sz="2000" dirty="0">
                <a:solidFill>
                  <a:srgbClr val="060606"/>
                </a:solidFill>
              </a:rPr>
              <a:t>Summary results</a:t>
            </a: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C6B4EC9E-1316-A90A-D6AF-7261776DB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78290"/>
              </p:ext>
            </p:extLst>
          </p:nvPr>
        </p:nvGraphicFramePr>
        <p:xfrm>
          <a:off x="1601539" y="2230801"/>
          <a:ext cx="3393680" cy="2724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38068">
                  <a:extLst>
                    <a:ext uri="{9D8B030D-6E8A-4147-A177-3AD203B41FA5}">
                      <a16:colId xmlns:a16="http://schemas.microsoft.com/office/drawing/2014/main" val="3713681799"/>
                    </a:ext>
                  </a:extLst>
                </a:gridCol>
                <a:gridCol w="2355612">
                  <a:extLst>
                    <a:ext uri="{9D8B030D-6E8A-4147-A177-3AD203B41FA5}">
                      <a16:colId xmlns:a16="http://schemas.microsoft.com/office/drawing/2014/main" val="1704059937"/>
                    </a:ext>
                  </a:extLst>
                </a:gridCol>
              </a:tblGrid>
              <a:tr h="5448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23C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ROC AUC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123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4264"/>
                  </a:ext>
                </a:extLst>
              </a:tr>
              <a:tr h="5448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0.3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6CAD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0.8461</a:t>
                      </a:r>
                    </a:p>
                  </a:txBody>
                  <a:tcPr anchor="ctr">
                    <a:solidFill>
                      <a:srgbClr val="6CA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91166"/>
                  </a:ext>
                </a:extLst>
              </a:tr>
              <a:tr h="5448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0.4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E8F1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0.8258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E8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378815"/>
                  </a:ext>
                </a:extLst>
              </a:tr>
              <a:tr h="5448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0.5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6CAD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0.8171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6CA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48536"/>
                  </a:ext>
                </a:extLst>
              </a:tr>
              <a:tr h="5448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0.6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E8F1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60606"/>
                          </a:solidFill>
                        </a:rPr>
                        <a:t>0.8071</a:t>
                      </a:r>
                      <a:endParaRPr lang="ru-RU" b="1" dirty="0">
                        <a:solidFill>
                          <a:srgbClr val="060606"/>
                        </a:solidFill>
                      </a:endParaRPr>
                    </a:p>
                  </a:txBody>
                  <a:tcPr anchor="ctr">
                    <a:solidFill>
                      <a:srgbClr val="E8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90049"/>
                  </a:ext>
                </a:extLst>
              </a:tr>
            </a:tbl>
          </a:graphicData>
        </a:graphic>
      </p:graphicFrame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2FA487A-9701-54C1-D4FE-18E3C2CEE67F}"/>
              </a:ext>
            </a:extLst>
          </p:cNvPr>
          <p:cNvGrpSpPr/>
          <p:nvPr/>
        </p:nvGrpSpPr>
        <p:grpSpPr>
          <a:xfrm>
            <a:off x="5953502" y="2205532"/>
            <a:ext cx="4636959" cy="3378709"/>
            <a:chOff x="4504672" y="2984008"/>
            <a:chExt cx="4636959" cy="3378709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4E18D98-DE38-2A46-F207-A24382B8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78" t="13241" r="12845" b="20820"/>
            <a:stretch>
              <a:fillRect/>
            </a:stretch>
          </p:blipFill>
          <p:spPr>
            <a:xfrm>
              <a:off x="8581126" y="3148675"/>
              <a:ext cx="560505" cy="3049374"/>
            </a:xfrm>
            <a:prstGeom prst="rect">
              <a:avLst/>
            </a:prstGeom>
          </p:spPr>
        </p:pic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051D613A-9692-C015-C6E0-304AD0386AE9}"/>
                </a:ext>
              </a:extLst>
            </p:cNvPr>
            <p:cNvGrpSpPr/>
            <p:nvPr/>
          </p:nvGrpSpPr>
          <p:grpSpPr>
            <a:xfrm>
              <a:off x="4504672" y="2984008"/>
              <a:ext cx="4002784" cy="3378709"/>
              <a:chOff x="4294872" y="2006490"/>
              <a:chExt cx="3435560" cy="3204180"/>
            </a:xfrm>
          </p:grpSpPr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CA02916-006E-1C83-B4A2-8871061D6E9D}"/>
                  </a:ext>
                </a:extLst>
              </p:cNvPr>
              <p:cNvSpPr/>
              <p:nvPr/>
            </p:nvSpPr>
            <p:spPr>
              <a:xfrm>
                <a:off x="4294872" y="2006490"/>
                <a:ext cx="1717780" cy="1602090"/>
              </a:xfrm>
              <a:prstGeom prst="rect">
                <a:avLst/>
              </a:prstGeom>
              <a:ln>
                <a:solidFill>
                  <a:srgbClr val="123C8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TP</a:t>
                </a:r>
              </a:p>
              <a:p>
                <a:pPr algn="ctr"/>
                <a:r>
                  <a:rPr lang="en-US" dirty="0"/>
                  <a:t>120</a:t>
                </a:r>
                <a:endParaRPr lang="ru-RU" dirty="0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A45C566-F22D-8260-B390-125129DEEE7B}"/>
                  </a:ext>
                </a:extLst>
              </p:cNvPr>
              <p:cNvSpPr/>
              <p:nvPr/>
            </p:nvSpPr>
            <p:spPr bwMode="auto">
              <a:xfrm>
                <a:off x="4294872" y="3608580"/>
                <a:ext cx="1717780" cy="1602090"/>
              </a:xfrm>
              <a:prstGeom prst="rect">
                <a:avLst/>
              </a:prstGeom>
              <a:solidFill>
                <a:srgbClr val="F3F8FD"/>
              </a:solidFill>
              <a:ln>
                <a:solidFill>
                  <a:srgbClr val="123C8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FN</a:t>
                </a: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3</a:t>
                </a:r>
                <a:endParaRPr lang="ru-RU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F573AF87-42EE-7788-9EFB-858C4B9CFD13}"/>
                  </a:ext>
                </a:extLst>
              </p:cNvPr>
              <p:cNvSpPr/>
              <p:nvPr/>
            </p:nvSpPr>
            <p:spPr bwMode="auto">
              <a:xfrm>
                <a:off x="6012652" y="3608580"/>
                <a:ext cx="1717780" cy="1602090"/>
              </a:xfrm>
              <a:prstGeom prst="rect">
                <a:avLst/>
              </a:prstGeom>
              <a:solidFill>
                <a:srgbClr val="6CADD3"/>
              </a:solidFill>
              <a:ln>
                <a:solidFill>
                  <a:srgbClr val="123C8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TN</a:t>
                </a: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68</a:t>
                </a:r>
                <a:endParaRPr lang="ru-RU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B0D529B5-288C-032F-BC58-F88C52C8BE87}"/>
                  </a:ext>
                </a:extLst>
              </p:cNvPr>
              <p:cNvSpPr/>
              <p:nvPr/>
            </p:nvSpPr>
            <p:spPr bwMode="auto">
              <a:xfrm>
                <a:off x="6012652" y="2006490"/>
                <a:ext cx="1717780" cy="1602090"/>
              </a:xfrm>
              <a:prstGeom prst="rect">
                <a:avLst/>
              </a:prstGeom>
              <a:solidFill>
                <a:srgbClr val="E8F1FA"/>
              </a:solidFill>
              <a:ln>
                <a:solidFill>
                  <a:srgbClr val="123C8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FP</a:t>
                </a:r>
              </a:p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9</a:t>
                </a:r>
                <a:endParaRPr lang="ru-RU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B0ACFA6-E930-7735-85E7-1D55361F3DF8}"/>
              </a:ext>
            </a:extLst>
          </p:cNvPr>
          <p:cNvSpPr txBox="1"/>
          <p:nvPr/>
        </p:nvSpPr>
        <p:spPr bwMode="auto">
          <a:xfrm>
            <a:off x="5953502" y="1805422"/>
            <a:ext cx="364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lvl="1">
              <a:spcAft>
                <a:spcPts val="600"/>
              </a:spcAft>
              <a:defRPr/>
            </a:pPr>
            <a:r>
              <a:rPr lang="ru-RU" sz="2000" dirty="0">
                <a:solidFill>
                  <a:srgbClr val="060606"/>
                </a:solidFill>
              </a:rPr>
              <a:t>Матрица ошибок</a:t>
            </a:r>
            <a:endParaRPr lang="en" sz="2000" dirty="0">
              <a:solidFill>
                <a:srgbClr val="06060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9D768B8-DEE3-E6C3-84D2-B5116007D6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33BFB-F90D-7C24-6F78-D4BCE21AA0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7552" y="105032"/>
            <a:ext cx="8703927" cy="1000156"/>
          </a:xfrm>
        </p:spPr>
        <p:txBody>
          <a:bodyPr/>
          <a:lstStyle/>
          <a:p>
            <a:pPr>
              <a:defRPr/>
            </a:pPr>
            <a:r>
              <a:rPr lang="ru-RU" sz="4000" dirty="0"/>
              <a:t>ТЕХНИЧЕСКИЙ СЛАЙД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9E67F-2AA4-CCAC-9471-ECA12509BC91}"/>
              </a:ext>
            </a:extLst>
          </p:cNvPr>
          <p:cNvSpPr txBox="1"/>
          <p:nvPr/>
        </p:nvSpPr>
        <p:spPr bwMode="auto">
          <a:xfrm>
            <a:off x="597552" y="1006334"/>
            <a:ext cx="1072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60606"/>
                </a:solidFill>
              </a:rPr>
              <a:t>6. Результаты самотестирования модели</a:t>
            </a:r>
            <a:endParaRPr dirty="0">
              <a:solidFill>
                <a:srgbClr val="06060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A34294-3FA8-50E8-8E38-C5107245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1" y="1714904"/>
            <a:ext cx="5170952" cy="41367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9DF6C6-A25A-BFBB-A720-2077BC3E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98" y="1714904"/>
            <a:ext cx="5170952" cy="41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1867"/>
      </p:ext>
    </p:extLst>
  </p:cSld>
  <p:clrMapOvr>
    <a:masterClrMapping/>
  </p:clrMapOvr>
</p:sld>
</file>

<file path=ppt/theme/theme1.xml><?xml version="1.0" encoding="utf-8"?>
<a:theme xmlns:a="http://schemas.openxmlformats.org/drawingml/2006/main" name="NPKS_2023_2">
  <a:themeElements>
    <a:clrScheme name="Другая 13">
      <a:dk1>
        <a:srgbClr val="575757"/>
      </a:dk1>
      <a:lt1>
        <a:srgbClr val="FFFFFF"/>
      </a:lt1>
      <a:dk2>
        <a:srgbClr val="182865"/>
      </a:dk2>
      <a:lt2>
        <a:srgbClr val="FFFFFF"/>
      </a:lt2>
      <a:accent1>
        <a:srgbClr val="123C84"/>
      </a:accent1>
      <a:accent2>
        <a:srgbClr val="5B3789"/>
      </a:accent2>
      <a:accent3>
        <a:srgbClr val="407DE5"/>
      </a:accent3>
      <a:accent4>
        <a:srgbClr val="BB2D50"/>
      </a:accent4>
      <a:accent5>
        <a:srgbClr val="FBBA00"/>
      </a:accent5>
      <a:accent6>
        <a:srgbClr val="EE8121"/>
      </a:accent6>
      <a:hlink>
        <a:srgbClr val="3D98E3"/>
      </a:hlink>
      <a:folHlink>
        <a:srgbClr val="97CEFF"/>
      </a:folHlink>
    </a:clrScheme>
    <a:fontScheme name="ЦДиТ_проба 2">
      <a:majorFont>
        <a:latin typeface="Panton Bold"/>
        <a:ea typeface="Arial"/>
        <a:cs typeface="Arial"/>
      </a:majorFont>
      <a:minorFont>
        <a:latin typeface="Panto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</TotalTime>
  <Words>307</Words>
  <Application>Microsoft Macintosh PowerPoint</Application>
  <DocSecurity>0</DocSecurity>
  <PresentationFormat>Широкоэкранный</PresentationFormat>
  <Paragraphs>99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Panton Bold</vt:lpstr>
      <vt:lpstr>Lato Light</vt:lpstr>
      <vt:lpstr>Panton</vt:lpstr>
      <vt:lpstr>Arial</vt:lpstr>
      <vt:lpstr>Calibri</vt:lpstr>
      <vt:lpstr>NPKS_2023_2</vt:lpstr>
      <vt:lpstr>HEADLINERS  Headliners_CXRForeignViewer </vt:lpstr>
      <vt:lpstr>КОМАНДА </vt:lpstr>
      <vt:lpstr>ТЕХНИЧЕСКИЙ СЛАЙД</vt:lpstr>
      <vt:lpstr>ТЕХНИЧЕСКИЙ СЛАЙД</vt:lpstr>
      <vt:lpstr>PREPROCESSING</vt:lpstr>
      <vt:lpstr>PREPROCESSING</vt:lpstr>
      <vt:lpstr>PREPROCESSING</vt:lpstr>
      <vt:lpstr>ТЕХНИЧЕСКИЙ СЛАЙД</vt:lpstr>
      <vt:lpstr>ТЕХНИЧЕСКИЙ СЛАЙД</vt:lpstr>
      <vt:lpstr>ТЕХНИЧЕСКИЙ СЛАЙД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Katya</dc:creator>
  <cp:keywords/>
  <dc:description/>
  <cp:lastModifiedBy>Lada</cp:lastModifiedBy>
  <cp:revision>84</cp:revision>
  <dcterms:created xsi:type="dcterms:W3CDTF">2023-08-02T09:14:36Z</dcterms:created>
  <dcterms:modified xsi:type="dcterms:W3CDTF">2025-10-26T18:09:40Z</dcterms:modified>
  <cp:category/>
  <dc:identifier/>
  <cp:contentStatus/>
  <dc:language/>
  <cp:version/>
</cp:coreProperties>
</file>